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715000" cx="9144000"/>
  <p:notesSz cx="6858000" cy="9144000"/>
  <p:embeddedFontLst>
    <p:embeddedFont>
      <p:font typeface="Roboto Mono"/>
      <p:regular r:id="rId19"/>
      <p:bold r:id="rId20"/>
      <p:italic r:id="rId21"/>
      <p:boldItalic r:id="rId22"/>
    </p:embeddedFont>
    <p:embeddedFont>
      <p:font typeface="Open Sans"/>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80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ono-bold.fntdata"/><Relationship Id="rId22" Type="http://schemas.openxmlformats.org/officeDocument/2006/relationships/font" Target="fonts/RobotoMono-boldItalic.fntdata"/><Relationship Id="rId21" Type="http://schemas.openxmlformats.org/officeDocument/2006/relationships/font" Target="fonts/RobotoMono-italic.fntdata"/><Relationship Id="rId24" Type="http://schemas.openxmlformats.org/officeDocument/2006/relationships/font" Target="fonts/OpenSans-bold.fntdata"/><Relationship Id="rId23" Type="http://schemas.openxmlformats.org/officeDocument/2006/relationships/font" Target="fonts/OpenSans-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boldItalic.fntdata"/><Relationship Id="rId25" Type="http://schemas.openxmlformats.org/officeDocument/2006/relationships/font" Target="fonts/OpenSans-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RobotoMono-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23b108296ff_1_37: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23b108296ff_1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active shards will be performing a lot of operations.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majority of traffic we get is actually not from Certificate Authorities, but from researchers, monitors, and mirrors running RFC 6962 </a:t>
            </a:r>
            <a:r>
              <a:rPr lang="en">
                <a:solidFill>
                  <a:srgbClr val="188038"/>
                </a:solidFill>
                <a:latin typeface="Roboto Mono"/>
                <a:ea typeface="Roboto Mono"/>
                <a:cs typeface="Roboto Mono"/>
                <a:sym typeface="Roboto Mono"/>
              </a:rPr>
              <a:t>get-entries</a:t>
            </a:r>
            <a:r>
              <a:rPr lang="en"/>
              <a:t> requests.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return a maximum of 256 leaf entries per </a:t>
            </a:r>
            <a:r>
              <a:rPr lang="en">
                <a:solidFill>
                  <a:srgbClr val="188038"/>
                </a:solidFill>
                <a:latin typeface="Roboto Mono"/>
                <a:ea typeface="Roboto Mono"/>
                <a:cs typeface="Roboto Mono"/>
                <a:sym typeface="Roboto Mono"/>
              </a:rPr>
              <a:t>get-entries</a:t>
            </a:r>
            <a:r>
              <a:rPr lang="en"/>
              <a:t> request to limit database row scanning time.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Downloading the whole log tree from the first leaf entry is the most significant demand of disk I/O on the database.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21eaa4f0464_0_52: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21eaa4f046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1D1C1D"/>
                </a:solidFill>
              </a:rPr>
              <a:t>Back in August 2020 we performed a routine set of application upgrades and noticed the log line above. Thinking it was a bug, we performed a rollback.</a:t>
            </a:r>
            <a:endParaRPr>
              <a:solidFill>
                <a:srgbClr val="1D1C1D"/>
              </a:solidFill>
            </a:endParaRPr>
          </a:p>
          <a:p>
            <a:pPr indent="0" lvl="0" marL="0" rtl="0" algn="l">
              <a:lnSpc>
                <a:spcPct val="115000"/>
              </a:lnSpc>
              <a:spcBef>
                <a:spcPts val="0"/>
              </a:spcBef>
              <a:spcAft>
                <a:spcPts val="0"/>
              </a:spcAft>
              <a:buNone/>
            </a:pPr>
            <a:r>
              <a:t/>
            </a:r>
            <a:endParaRPr>
              <a:solidFill>
                <a:srgbClr val="1D1C1D"/>
              </a:solidFill>
            </a:endParaRPr>
          </a:p>
          <a:p>
            <a:pPr indent="0" lvl="0" marL="0" rtl="0" algn="l">
              <a:lnSpc>
                <a:spcPct val="115000"/>
              </a:lnSpc>
              <a:spcBef>
                <a:spcPts val="0"/>
              </a:spcBef>
              <a:spcAft>
                <a:spcPts val="0"/>
              </a:spcAft>
              <a:buNone/>
            </a:pPr>
            <a:r>
              <a:rPr lang="en">
                <a:solidFill>
                  <a:srgbClr val="1D1C1D"/>
                </a:solidFill>
              </a:rPr>
              <a:t>Digging into that warning message with help from Al Cutter on the trillian team revealed that specific warning message sweeps some unrelated, but serious, errors under its rug; most notably Trillian hitting max database connections. </a:t>
            </a:r>
            <a:endParaRPr>
              <a:solidFill>
                <a:srgbClr val="1D1C1D"/>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1D1C1D"/>
              </a:solidFill>
            </a:endParaRPr>
          </a:p>
          <a:p>
            <a:pPr indent="0" lvl="0" marL="0" rtl="0" algn="l">
              <a:lnSpc>
                <a:spcPct val="115000"/>
              </a:lnSpc>
              <a:spcBef>
                <a:spcPts val="0"/>
              </a:spcBef>
              <a:spcAft>
                <a:spcPts val="0"/>
              </a:spcAft>
              <a:buClr>
                <a:schemeClr val="dk1"/>
              </a:buClr>
              <a:buSzPts val="1100"/>
              <a:buFont typeface="Arial"/>
              <a:buNone/>
            </a:pPr>
            <a:r>
              <a:rPr lang="en">
                <a:solidFill>
                  <a:srgbClr val="1D1C1D"/>
                </a:solidFill>
              </a:rPr>
              <a:t>Why was this happening though?</a:t>
            </a:r>
            <a:endParaRPr>
              <a:solidFill>
                <a:srgbClr val="1D1C1D"/>
              </a:solidFill>
            </a:endParaRPr>
          </a:p>
          <a:p>
            <a:pPr indent="0" lvl="0" marL="0" rtl="0" algn="l">
              <a:lnSpc>
                <a:spcPct val="115000"/>
              </a:lnSpc>
              <a:spcBef>
                <a:spcPts val="0"/>
              </a:spcBef>
              <a:spcAft>
                <a:spcPts val="0"/>
              </a:spcAft>
              <a:buClr>
                <a:schemeClr val="dk1"/>
              </a:buClr>
              <a:buSzPts val="1100"/>
              <a:buFont typeface="Arial"/>
              <a:buNone/>
            </a:pPr>
            <a:r>
              <a:t/>
            </a:r>
            <a:endParaRPr>
              <a:solidFill>
                <a:srgbClr val="1D1C1D"/>
              </a:solidFill>
            </a:endParaRPr>
          </a:p>
          <a:p>
            <a:pPr indent="0" lvl="0" marL="0" rtl="0" algn="l">
              <a:lnSpc>
                <a:spcPct val="115000"/>
              </a:lnSpc>
              <a:spcBef>
                <a:spcPts val="0"/>
              </a:spcBef>
              <a:spcAft>
                <a:spcPts val="0"/>
              </a:spcAft>
              <a:buNone/>
            </a:pPr>
            <a:r>
              <a:rPr lang="en">
                <a:solidFill>
                  <a:srgbClr val="1D1C1D"/>
                </a:solidFill>
              </a:rPr>
              <a:t>Our initial thought about a trillian bug was incorrect, but it lined up perfectly with our application upgrade.</a:t>
            </a:r>
            <a:endParaRPr>
              <a:solidFill>
                <a:srgbClr val="1D1C1D"/>
              </a:solidFill>
            </a:endParaRPr>
          </a:p>
          <a:p>
            <a:pPr indent="0" lvl="0" marL="0" rtl="0" algn="l">
              <a:lnSpc>
                <a:spcPct val="115000"/>
              </a:lnSpc>
              <a:spcBef>
                <a:spcPts val="0"/>
              </a:spcBef>
              <a:spcAft>
                <a:spcPts val="0"/>
              </a:spcAft>
              <a:buNone/>
            </a:pPr>
            <a:r>
              <a:t/>
            </a:r>
            <a:endParaRPr>
              <a:solidFill>
                <a:srgbClr val="1D1C1D"/>
              </a:solidFill>
            </a:endParaRPr>
          </a:p>
          <a:p>
            <a:pPr indent="0" lvl="0" marL="0" rtl="0" algn="l">
              <a:lnSpc>
                <a:spcPct val="115000"/>
              </a:lnSpc>
              <a:spcBef>
                <a:spcPts val="0"/>
              </a:spcBef>
              <a:spcAft>
                <a:spcPts val="0"/>
              </a:spcAft>
              <a:buNone/>
            </a:pPr>
            <a:r>
              <a:rPr lang="en">
                <a:solidFill>
                  <a:srgbClr val="1D1C1D"/>
                </a:solidFill>
              </a:rPr>
              <a:t>Turns out that it was a performance problem on our log caused by an abusive client pulling data from every Oak shard. This person was </a:t>
            </a:r>
            <a:r>
              <a:rPr lang="en">
                <a:solidFill>
                  <a:srgbClr val="1D1C1D"/>
                </a:solidFill>
              </a:rPr>
              <a:t>launching </a:t>
            </a:r>
            <a:r>
              <a:rPr lang="en">
                <a:solidFill>
                  <a:srgbClr val="1D1C1D"/>
                </a:solidFill>
              </a:rPr>
              <a:t>multiple short lived AWS EC2 servers to bypass our nginx HTTP GET rate limit of 50 requests per second per IP address. The traffic they generated peaked at 600 HTTP GET requests per second which our database could not handle. </a:t>
            </a:r>
            <a:endParaRPr>
              <a:solidFill>
                <a:srgbClr val="1D1C1D"/>
              </a:solidFill>
            </a:endParaRPr>
          </a:p>
          <a:p>
            <a:pPr indent="0" lvl="0" marL="0" rtl="0" algn="l">
              <a:lnSpc>
                <a:spcPct val="115000"/>
              </a:lnSpc>
              <a:spcBef>
                <a:spcPts val="0"/>
              </a:spcBef>
              <a:spcAft>
                <a:spcPts val="0"/>
              </a:spcAft>
              <a:buNone/>
            </a:pPr>
            <a:r>
              <a:t/>
            </a:r>
            <a:endParaRPr>
              <a:solidFill>
                <a:srgbClr val="1D1C1D"/>
              </a:solidFill>
            </a:endParaRPr>
          </a:p>
          <a:p>
            <a:pPr indent="0" lvl="0" marL="0" rtl="0" algn="l">
              <a:lnSpc>
                <a:spcPct val="115000"/>
              </a:lnSpc>
              <a:spcBef>
                <a:spcPts val="0"/>
              </a:spcBef>
              <a:spcAft>
                <a:spcPts val="0"/>
              </a:spcAft>
              <a:buNone/>
            </a:pPr>
            <a:r>
              <a:rPr lang="en">
                <a:solidFill>
                  <a:srgbClr val="1D1C1D"/>
                </a:solidFill>
              </a:rPr>
              <a:t>Typically the Oak database during those days handled about 110 HTTP GET requests per second. During the times this person launched their server fleet, Oak would have short outage until they went away. The Oak outage would then cause outages in production CAs; notably Let's Encrypt and Sectigo.</a:t>
            </a:r>
            <a:endParaRPr>
              <a:solidFill>
                <a:srgbClr val="1D1C1D"/>
              </a:solidFill>
            </a:endParaRPr>
          </a:p>
          <a:p>
            <a:pPr indent="0" lvl="0" marL="0" rtl="0" algn="l">
              <a:lnSpc>
                <a:spcPct val="115000"/>
              </a:lnSpc>
              <a:spcBef>
                <a:spcPts val="0"/>
              </a:spcBef>
              <a:spcAft>
                <a:spcPts val="0"/>
              </a:spcAft>
              <a:buNone/>
            </a:pPr>
            <a:r>
              <a:t/>
            </a:r>
            <a:endParaRPr>
              <a:solidFill>
                <a:srgbClr val="1D1C1D"/>
              </a:solidFill>
            </a:endParaRPr>
          </a:p>
          <a:p>
            <a:pPr indent="0" lvl="0" marL="0" rtl="0" algn="l">
              <a:lnSpc>
                <a:spcPct val="115000"/>
              </a:lnSpc>
              <a:spcBef>
                <a:spcPts val="0"/>
              </a:spcBef>
              <a:spcAft>
                <a:spcPts val="0"/>
              </a:spcAft>
              <a:buNone/>
            </a:pPr>
            <a:r>
              <a:rPr lang="en">
                <a:solidFill>
                  <a:srgbClr val="1D1C1D"/>
                </a:solidFill>
              </a:rPr>
              <a:t>We implemented a few quick mitigations to get Oak back into a functional state.</a:t>
            </a:r>
            <a:endParaRPr>
              <a:solidFill>
                <a:srgbClr val="1D1C1D"/>
              </a:solidFill>
            </a:endParaRPr>
          </a:p>
          <a:p>
            <a:pPr indent="-298450" lvl="0" marL="457200" rtl="0" algn="l">
              <a:lnSpc>
                <a:spcPct val="115000"/>
              </a:lnSpc>
              <a:spcBef>
                <a:spcPts val="0"/>
              </a:spcBef>
              <a:spcAft>
                <a:spcPts val="0"/>
              </a:spcAft>
              <a:buSzPts val="1100"/>
              <a:buAutoNum type="arabicPeriod"/>
            </a:pPr>
            <a:r>
              <a:rPr lang="en">
                <a:solidFill>
                  <a:srgbClr val="1D1C1D"/>
                </a:solidFill>
              </a:rPr>
              <a:t>The first was returning a nasty-gram for the specific useragent and severely rate limit their HTTP GET requests per second. </a:t>
            </a:r>
            <a:endParaRPr>
              <a:solidFill>
                <a:srgbClr val="1D1C1D"/>
              </a:solidFill>
            </a:endParaRPr>
          </a:p>
          <a:p>
            <a:pPr indent="-298450" lvl="0" marL="457200" rtl="0" algn="l">
              <a:lnSpc>
                <a:spcPct val="115000"/>
              </a:lnSpc>
              <a:spcBef>
                <a:spcPts val="0"/>
              </a:spcBef>
              <a:spcAft>
                <a:spcPts val="0"/>
              </a:spcAft>
              <a:buSzPts val="1100"/>
              <a:buAutoNum type="arabicPeriod"/>
            </a:pPr>
            <a:r>
              <a:rPr lang="en">
                <a:solidFill>
                  <a:srgbClr val="1D1C1D"/>
                </a:solidFill>
              </a:rPr>
              <a:t>The second mitigation was to set a global HTTP GET rate limit for all RFC 6962 </a:t>
            </a:r>
            <a:r>
              <a:rPr lang="en">
                <a:solidFill>
                  <a:srgbClr val="188038"/>
                </a:solidFill>
              </a:rPr>
              <a:t>/get-*</a:t>
            </a:r>
            <a:r>
              <a:rPr lang="en">
                <a:solidFill>
                  <a:srgbClr val="1D1C1D"/>
                </a:solidFill>
              </a:rPr>
              <a:t> endpoints. Certificate Authorities primarily send POST requests to RFC 6962 </a:t>
            </a:r>
            <a:r>
              <a:rPr lang="en">
                <a:solidFill>
                  <a:srgbClr val="188038"/>
                </a:solidFill>
              </a:rPr>
              <a:t>/add-chain</a:t>
            </a:r>
            <a:r>
              <a:rPr lang="en">
                <a:solidFill>
                  <a:srgbClr val="1D1C1D"/>
                </a:solidFill>
              </a:rPr>
              <a:t> and </a:t>
            </a:r>
            <a:r>
              <a:rPr lang="en">
                <a:solidFill>
                  <a:srgbClr val="188038"/>
                </a:solidFill>
              </a:rPr>
              <a:t>/add-pre-chain</a:t>
            </a:r>
            <a:r>
              <a:rPr lang="en">
                <a:solidFill>
                  <a:srgbClr val="1D1C1D"/>
                </a:solidFill>
              </a:rPr>
              <a:t> endpoints and would be unaffected by the new rate limit. The intended purpose was to limit the damage that an abusive researcher could do to our log. </a:t>
            </a:r>
            <a:endParaRPr>
              <a:solidFill>
                <a:srgbClr val="1D1C1D"/>
              </a:solidFill>
            </a:endParaRPr>
          </a:p>
          <a:p>
            <a:pPr indent="-298450" lvl="0" marL="457200" rtl="0" algn="l">
              <a:lnSpc>
                <a:spcPct val="115000"/>
              </a:lnSpc>
              <a:spcBef>
                <a:spcPts val="0"/>
              </a:spcBef>
              <a:spcAft>
                <a:spcPts val="0"/>
              </a:spcAft>
              <a:buSzPts val="1100"/>
              <a:buAutoNum type="arabicPeriod"/>
            </a:pPr>
            <a:r>
              <a:rPr lang="en">
                <a:solidFill>
                  <a:srgbClr val="1D1C1D"/>
                </a:solidFill>
              </a:rPr>
              <a:t>The final mitigation was to configure trillian with a max MariaDB connections parameter to limit saturating the database with connections. In the event that a trillian process exceeded its configured database connection limit, the MariaDB driver would wait for an available connection before dropping off with an error to the user.</a:t>
            </a:r>
            <a:endParaRPr>
              <a:solidFill>
                <a:schemeClr val="hlink"/>
              </a:solidFill>
            </a:endParaRPr>
          </a:p>
          <a:p>
            <a:pPr indent="0" lvl="0" marL="0" rtl="0" algn="l">
              <a:lnSpc>
                <a:spcPct val="115000"/>
              </a:lnSpc>
              <a:spcBef>
                <a:spcPts val="0"/>
              </a:spcBef>
              <a:spcAft>
                <a:spcPts val="0"/>
              </a:spcAft>
              <a:buNone/>
            </a:pPr>
            <a:r>
              <a:t/>
            </a:r>
            <a:endParaRPr sz="1150">
              <a:solidFill>
                <a:srgbClr val="1D1C1D"/>
              </a:solidFill>
              <a:highlight>
                <a:srgbClr val="F8F8F8"/>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1eaa4f0464_0_3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1eaa4f0464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3b108296ff_1_57: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3b108296ff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[Skip over the wall of text and so that people can review it at their own leisure later on.]</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31c3a61005_0_4: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131c3a61005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Hi, my name is Phil Porada and I'm a software engineer at Let's Encrypt. Prior to that I was a site reliability engineer for 5 ½ years at Let's Encrypt.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 a hobbyist network administrator and systems administrator.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I've got 2 beautiful baby girls at home and a bunch of cats.</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21eaa4f0464_0_70: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21eaa4f046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2400"/>
              </a:spcBef>
              <a:spcAft>
                <a:spcPts val="600"/>
              </a:spcAft>
              <a:buNone/>
            </a:pPr>
            <a:r>
              <a:rPr lang="en">
                <a:solidFill>
                  <a:schemeClr val="dk1"/>
                </a:solidFill>
              </a:rPr>
              <a:t>Let's Encrypt is a nonprofit Certificate Authority that provides TLS certificates to over 325 million websites. We're supported primarily through corporate and non-governmental organization sponsorship. To date, Let's Encrypt has issued almost 10 million certs for .gr domains (Greece ccTLD).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23b108296ff_1_45: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23b108296ff_1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a:t>
            </a:r>
            <a:r>
              <a:rPr lang="en"/>
              <a:t> presentation will be a rehash of these posts with some additional improvements we've made along the way and a few war stories.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2396258bd8b_0_32: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2396258bd8b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t>Each</a:t>
            </a:r>
            <a:r>
              <a:rPr lang="en"/>
              <a:t> Let’s Encrypt CT log is made up of many individual temporal log shards which are named after a period of time. </a:t>
            </a:r>
            <a:r>
              <a:rPr lang="en">
                <a:solidFill>
                  <a:schemeClr val="dk1"/>
                </a:solidFill>
              </a:rPr>
              <a:t>While each shard is technically a separate CT log sharing the Oak family name, it makes sense to conceptualize shards as belonging to a single log.</a:t>
            </a:r>
            <a:endParaRPr>
              <a:solidFill>
                <a:schemeClr val="dk1"/>
              </a:solidFill>
            </a:endParaRPr>
          </a:p>
          <a:p>
            <a:pPr indent="-298450" lvl="0" marL="457200" rtl="0" algn="l">
              <a:lnSpc>
                <a:spcPct val="115000"/>
              </a:lnSpc>
              <a:spcBef>
                <a:spcPts val="1200"/>
              </a:spcBef>
              <a:spcAft>
                <a:spcPts val="0"/>
              </a:spcAft>
              <a:buSzPts val="1100"/>
              <a:buChar char="●"/>
            </a:pPr>
            <a:r>
              <a:rPr lang="en"/>
              <a:t>Oak 2023 contains certificates which expire in 2023</a:t>
            </a:r>
            <a:endParaRPr/>
          </a:p>
          <a:p>
            <a:pPr indent="-298450" lvl="0" marL="457200" rtl="0" algn="l">
              <a:lnSpc>
                <a:spcPct val="115000"/>
              </a:lnSpc>
              <a:spcBef>
                <a:spcPts val="0"/>
              </a:spcBef>
              <a:spcAft>
                <a:spcPts val="0"/>
              </a:spcAft>
              <a:buSzPts val="1100"/>
              <a:buChar char="●"/>
            </a:pPr>
            <a:r>
              <a:rPr lang="en"/>
              <a:t>We've recently </a:t>
            </a:r>
            <a:r>
              <a:rPr lang="en"/>
              <a:t>deployed shards with a lifetime less than a 1 year lifespan.</a:t>
            </a:r>
            <a:endParaRPr/>
          </a:p>
          <a:p>
            <a:pPr indent="-298450" lvl="1" marL="914400" rtl="0" algn="l">
              <a:lnSpc>
                <a:spcPct val="115000"/>
              </a:lnSpc>
              <a:spcBef>
                <a:spcPts val="0"/>
              </a:spcBef>
              <a:spcAft>
                <a:spcPts val="0"/>
              </a:spcAft>
              <a:buSzPts val="1100"/>
              <a:buChar char="○"/>
            </a:pPr>
            <a:r>
              <a:rPr lang="en"/>
              <a:t>Oak</a:t>
            </a:r>
            <a:r>
              <a:rPr lang="en"/>
              <a:t> 2024h1 accepts certificates issued from December 20, 2023 through July 20, 2024 </a:t>
            </a:r>
            <a:endParaRPr/>
          </a:p>
          <a:p>
            <a:pPr indent="-298450" lvl="1" marL="914400" rtl="0" algn="l">
              <a:lnSpc>
                <a:spcPct val="115000"/>
              </a:lnSpc>
              <a:spcBef>
                <a:spcPts val="0"/>
              </a:spcBef>
              <a:spcAft>
                <a:spcPts val="0"/>
              </a:spcAft>
              <a:buSzPts val="1100"/>
              <a:buChar char="○"/>
            </a:pPr>
            <a:r>
              <a:rPr lang="en"/>
              <a:t>Oak 2024h2 accepts certs issued from June 20, 2024 through January 20, 2025</a:t>
            </a:r>
            <a:endParaRPr/>
          </a:p>
          <a:p>
            <a:pPr indent="0" lvl="0" marL="0" rtl="0" algn="l">
              <a:lnSpc>
                <a:spcPct val="115000"/>
              </a:lnSpc>
              <a:spcBef>
                <a:spcPts val="1200"/>
              </a:spcBef>
              <a:spcAft>
                <a:spcPts val="0"/>
              </a:spcAft>
              <a:buNone/>
            </a:pPr>
            <a:r>
              <a:rPr lang="en">
                <a:solidFill>
                  <a:schemeClr val="dk1"/>
                </a:solidFill>
              </a:rPr>
              <a:t>Each new shard overlaps with the previous one for a short period while we monitor its performance and ensure correctness. This overlap is a protection against the possibility of any significant downtime as we switch shards since a long period of downtime would make our log unqualified.</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There was an incident where Let's Encrypt had a short outage of being unable to fulfill SCT requirements due to a CT log rollover. A log rollover is when our Boulder CA software stops submission to, for instance, Oak 2018 and starts submission to Oak 2019. I think there were 7 of us gathered around a hotel lobby table investigating/running communications/and deploying the fix.</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3b108296ff_1_13: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3b108296ff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
                <a:solidFill>
                  <a:schemeClr val="dk1"/>
                </a:solidFill>
              </a:rPr>
              <a:t>As a Certificate Authority who also operates Certificate Transparency logs, operating a log helps us take control of our destiny. Apple and Google Chrome require all new Domain Validated certificates to be submitted to two separate logs. By running a CT log, we can fulfill half of that requirement for our organization. </a:t>
            </a:r>
            <a:endParaRPr>
              <a:solidFill>
                <a:schemeClr val="dk1"/>
              </a:solidFill>
            </a:endParaRPr>
          </a:p>
          <a:p>
            <a:pPr indent="0" lvl="0" marL="0" rtl="0" algn="l">
              <a:lnSpc>
                <a:spcPct val="115000"/>
              </a:lnSpc>
              <a:spcBef>
                <a:spcPts val="1200"/>
              </a:spcBef>
              <a:spcAft>
                <a:spcPts val="0"/>
              </a:spcAft>
              <a:buNone/>
            </a:pPr>
            <a:r>
              <a:rPr lang="en">
                <a:solidFill>
                  <a:schemeClr val="dk1"/>
                </a:solidFill>
              </a:rPr>
              <a:t>For Organization Validated and Extended Validation certificates, </a:t>
            </a:r>
            <a:r>
              <a:rPr lang="en">
                <a:solidFill>
                  <a:schemeClr val="dk1"/>
                </a:solidFill>
              </a:rPr>
              <a:t>the number of distinct CT logs increases</a:t>
            </a:r>
            <a:r>
              <a:rPr lang="en">
                <a:solidFill>
                  <a:schemeClr val="dk1"/>
                </a:solidFill>
              </a:rPr>
              <a:t>.</a:t>
            </a:r>
            <a:endParaRPr>
              <a:solidFill>
                <a:schemeClr val="dk1"/>
              </a:solidFill>
            </a:endParaRPr>
          </a:p>
          <a:p>
            <a:pPr indent="0" lvl="0" marL="0" rtl="0" algn="l">
              <a:lnSpc>
                <a:spcPct val="115000"/>
              </a:lnSpc>
              <a:spcBef>
                <a:spcPts val="1200"/>
              </a:spcBef>
              <a:spcAft>
                <a:spcPts val="1200"/>
              </a:spcAft>
              <a:buNone/>
            </a:pPr>
            <a:r>
              <a:rPr lang="en">
                <a:solidFill>
                  <a:schemeClr val="dk1"/>
                </a:solidFill>
              </a:rPr>
              <a:t>Let’s Encrypt often issues more than 3 million certificates each day, so we set out to design a CT log infrastructure that could handle not only our high volume, but for all other publicly trusted Certificate Authorities.</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3b108296ff_1_24: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3b108296ff_1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a:t>
            </a:r>
            <a:r>
              <a:rPr lang="en"/>
              <a:t>metime b</a:t>
            </a:r>
            <a:r>
              <a:rPr lang="en"/>
              <a:t>ack in 2017 we set out to deploy our own CT log. An initial </a:t>
            </a:r>
            <a:r>
              <a:rPr lang="en"/>
              <a:t>feasibility</a:t>
            </a:r>
            <a:r>
              <a:rPr lang="en"/>
              <a:t> test was done in AWS with an RDS database and EC2 instances. We had used saltstack to orchestrate much of the setup after learning how the pieces of </a:t>
            </a:r>
            <a:r>
              <a:rPr lang="en"/>
              <a:t>certificate</a:t>
            </a:r>
            <a:r>
              <a:rPr lang="en"/>
              <a:t>-transparency-go and trillian fit together. Those logs were then chopped down.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In 2018 we began in earnest to deploy CT logs that we would submit inclusion requests to Apple and Google Chrome. After doing sizing and cost-benefit analysis, we arranged a deal with a physical server host. We used their EC2-esque provisioning system, saltstack for deploying all the different bits, and a MariaDB Galera cluster for storing the Trillian merkle tree.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This particular set of logs was an operational nightmare. We faced alert fatigue and a sense that it wasn't possible to successfully run a qualified log. Problems we encountered were frequent network failures so we implemented a routing system with bird bgp on the </a:t>
            </a:r>
            <a:r>
              <a:rPr lang="en"/>
              <a:t>front end. This was actually a lot of fun and worked pretty well. We also faced server availability issues. When we would scale down a server, a server in that same class that we expected to be available would sometimes not be which was a huge issue for the Galera cluster because it needs to [maintain a quorum](https://galeracluster.com/library/documentation/weighted-quorum.html#quorum-components).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Galera cluster itself, when rebuilding a failed database, performs an SST transfer. With a sizeable database, we experienced performance degradation on all shards during these SST transfers and cluster rebuilds. I've got that old Galera config on the screen if you're interested.</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2396258bd8b_0_17: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2396258bd8b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infrastructure</a:t>
            </a:r>
            <a:r>
              <a:rPr lang="en"/>
              <a:t> has changed slightly</a:t>
            </a:r>
            <a:r>
              <a:rPr lang="en"/>
              <a:t> since Oak was initially deployed in 2019. Since then we've learned a lot about what not to do and have gained some experience.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image on the left shows the original architecture diagram I made. While the picture on the right illustrates conceptually how we split apart the MariaDB databases into separate instances for each shard in early 2022.</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solidFill>
                  <a:schemeClr val="dk1"/>
                </a:solidFill>
              </a:rPr>
              <a:t>Primarily the software we're running is Google's certificate-transparency-go, trillian, and ETCD. Amazon handles some aspects of the database for us with RDS. We're still responsible for performance tuning, migrations, and monitoring.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Certificate-transparency-go provides the "personality", or the Golang implementation of RFC 6962, and handles communication with the merkle tree implemented by trillian.</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The merkle tree itself is stored in the database. In our case, we use MariaDB for this.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Aside from the containers you see on the screen, we run nginx as a reverse proxy and have it provide path routing.</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We run prometheus exporters to scrape metrics from the underlying hosts; databases; and applications, and alertmanager to send alerts to our SRE team based on those metrics.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After running a log for many years, I would like to say that it's hands off, but that's not really the case. It took a lot of hard work to get the Oak log to where it is today. A lot of which relates to database operations.</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396258bd8b_0_25:notes"/>
          <p:cNvSpPr/>
          <p:nvPr>
            <p:ph idx="2" type="sldImg"/>
          </p:nvPr>
        </p:nvSpPr>
        <p:spPr>
          <a:xfrm>
            <a:off x="686104" y="685800"/>
            <a:ext cx="54864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396258bd8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Oak 2023 shard is currently still accepting certificates issued by Let's Encrypt and therefore services a high volume of requests. You can see the past 90 days of merkle tree growth in this picture.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827306"/>
            <a:ext cx="8520600" cy="2280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3149028"/>
            <a:ext cx="8520600" cy="8808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229028"/>
            <a:ext cx="8520600" cy="21816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502472"/>
            <a:ext cx="8520600" cy="1445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389833"/>
            <a:ext cx="8520600" cy="9354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280528"/>
            <a:ext cx="8520600" cy="3795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280528"/>
            <a:ext cx="3999900" cy="3795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94472"/>
            <a:ext cx="8520600" cy="636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617333"/>
            <a:ext cx="2808000" cy="839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544000"/>
            <a:ext cx="2808000" cy="35328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500167"/>
            <a:ext cx="6367800" cy="45453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39"/>
            <a:ext cx="4572000" cy="5715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370194"/>
            <a:ext cx="4045200" cy="16470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3114528"/>
            <a:ext cx="4045200" cy="13722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804528"/>
            <a:ext cx="3837000" cy="41058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700639"/>
            <a:ext cx="5998800" cy="6723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94472"/>
            <a:ext cx="8520600" cy="6363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280528"/>
            <a:ext cx="8520600" cy="3795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5181352"/>
            <a:ext cx="548700" cy="4374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github.com/koshatul/go-mysql-sync-issue" TargetMode="External"/><Relationship Id="rId4" Type="http://schemas.openxmlformats.org/officeDocument/2006/relationships/image" Target="../media/image4.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letsencrypt.org/2019/05/15/introducing-oak-ct-log.html" TargetMode="External"/><Relationship Id="rId4" Type="http://schemas.openxmlformats.org/officeDocument/2006/relationships/hyperlink" Target="https://letsencrypt.org/2019/11/20/how-le-runs-ct-logs.html" TargetMode="External"/><Relationship Id="rId5" Type="http://schemas.openxmlformats.org/officeDocument/2006/relationships/hyperlink" Target="https://letsencrypt.org/2022/05/19/nurturing-ct-log-growth.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732637" y="2602493"/>
            <a:ext cx="7885200" cy="726000"/>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None/>
            </a:pPr>
            <a:r>
              <a:rPr b="1" lang="en" sz="2900">
                <a:solidFill>
                  <a:srgbClr val="003A70"/>
                </a:solidFill>
                <a:latin typeface="Open Sans"/>
                <a:ea typeface="Open Sans"/>
                <a:cs typeface="Open Sans"/>
                <a:sym typeface="Open Sans"/>
              </a:rPr>
              <a:t>Operating CT Logs</a:t>
            </a:r>
            <a:endParaRPr b="1" sz="2900">
              <a:solidFill>
                <a:srgbClr val="003A70"/>
              </a:solidFill>
              <a:latin typeface="Open Sans"/>
              <a:ea typeface="Open Sans"/>
              <a:cs typeface="Open Sans"/>
              <a:sym typeface="Open Sans"/>
            </a:endParaRPr>
          </a:p>
        </p:txBody>
      </p:sp>
      <p:sp>
        <p:nvSpPr>
          <p:cNvPr id="55" name="Google Shape;55;p13"/>
          <p:cNvSpPr txBox="1"/>
          <p:nvPr/>
        </p:nvSpPr>
        <p:spPr>
          <a:xfrm>
            <a:off x="763626" y="3328495"/>
            <a:ext cx="5092200" cy="12318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 sz="1300">
                <a:solidFill>
                  <a:srgbClr val="FFA300"/>
                </a:solidFill>
                <a:latin typeface="Open Sans"/>
                <a:ea typeface="Open Sans"/>
                <a:cs typeface="Open Sans"/>
                <a:sym typeface="Open Sans"/>
              </a:rPr>
              <a:t>Wins and Woes</a:t>
            </a:r>
            <a:endParaRPr sz="1300">
              <a:solidFill>
                <a:srgbClr val="FFA300"/>
              </a:solidFill>
              <a:latin typeface="Open Sans"/>
              <a:ea typeface="Open Sans"/>
              <a:cs typeface="Open Sans"/>
              <a:sym typeface="Open Sans"/>
            </a:endParaRPr>
          </a:p>
        </p:txBody>
      </p:sp>
      <p:sp>
        <p:nvSpPr>
          <p:cNvPr id="56" name="Google Shape;56;p13"/>
          <p:cNvSpPr/>
          <p:nvPr/>
        </p:nvSpPr>
        <p:spPr>
          <a:xfrm>
            <a:off x="5523275" y="0"/>
            <a:ext cx="3657600" cy="5715000"/>
          </a:xfrm>
          <a:prstGeom prst="rect">
            <a:avLst/>
          </a:prstGeom>
          <a:solidFill>
            <a:srgbClr val="003A70"/>
          </a:solidFill>
          <a:ln cap="flat" cmpd="sng" w="9525">
            <a:solidFill>
              <a:srgbClr val="44546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003A70"/>
              </a:solidFill>
            </a:endParaRPr>
          </a:p>
        </p:txBody>
      </p:sp>
      <p:pic>
        <p:nvPicPr>
          <p:cNvPr id="57" name="Google Shape;57;p13"/>
          <p:cNvPicPr preferRelativeResize="0"/>
          <p:nvPr/>
        </p:nvPicPr>
        <p:blipFill>
          <a:blip r:embed="rId3">
            <a:alphaModFix/>
          </a:blip>
          <a:stretch>
            <a:fillRect/>
          </a:stretch>
        </p:blipFill>
        <p:spPr>
          <a:xfrm>
            <a:off x="763625" y="617500"/>
            <a:ext cx="1577626" cy="1301550"/>
          </a:xfrm>
          <a:prstGeom prst="rect">
            <a:avLst/>
          </a:prstGeom>
          <a:noFill/>
          <a:ln>
            <a:noFill/>
          </a:ln>
        </p:spPr>
      </p:pic>
      <p:sp>
        <p:nvSpPr>
          <p:cNvPr id="58" name="Google Shape;58;p1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Request rate by endpoint</a:t>
            </a:r>
            <a:endParaRPr b="1" sz="3300">
              <a:solidFill>
                <a:srgbClr val="003A70"/>
              </a:solidFill>
              <a:latin typeface="Open Sans"/>
              <a:ea typeface="Open Sans"/>
              <a:cs typeface="Open Sans"/>
              <a:sym typeface="Open Sans"/>
            </a:endParaRPr>
          </a:p>
        </p:txBody>
      </p:sp>
      <p:sp>
        <p:nvSpPr>
          <p:cNvPr id="140" name="Google Shape;140;p22"/>
          <p:cNvSpPr txBox="1"/>
          <p:nvPr/>
        </p:nvSpPr>
        <p:spPr>
          <a:xfrm>
            <a:off x="933275" y="1911750"/>
            <a:ext cx="6632100" cy="414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600">
              <a:latin typeface="Open Sans"/>
              <a:ea typeface="Open Sans"/>
              <a:cs typeface="Open Sans"/>
              <a:sym typeface="Open Sans"/>
            </a:endParaRPr>
          </a:p>
        </p:txBody>
      </p:sp>
      <p:sp>
        <p:nvSpPr>
          <p:cNvPr id="141" name="Google Shape;141;p22"/>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143" name="Google Shape;143;p22"/>
          <p:cNvPicPr preferRelativeResize="0"/>
          <p:nvPr/>
        </p:nvPicPr>
        <p:blipFill>
          <a:blip r:embed="rId3">
            <a:alphaModFix/>
          </a:blip>
          <a:stretch>
            <a:fillRect/>
          </a:stretch>
        </p:blipFill>
        <p:spPr>
          <a:xfrm>
            <a:off x="867175" y="1378324"/>
            <a:ext cx="6764298" cy="43366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3"/>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A Fun Incident</a:t>
            </a:r>
            <a:endParaRPr b="1" sz="3300">
              <a:solidFill>
                <a:srgbClr val="003A70"/>
              </a:solidFill>
              <a:latin typeface="Open Sans"/>
              <a:ea typeface="Open Sans"/>
              <a:cs typeface="Open Sans"/>
              <a:sym typeface="Open Sans"/>
            </a:endParaRPr>
          </a:p>
        </p:txBody>
      </p:sp>
      <p:sp>
        <p:nvSpPr>
          <p:cNvPr id="149" name="Google Shape;149;p23"/>
          <p:cNvSpPr txBox="1"/>
          <p:nvPr/>
        </p:nvSpPr>
        <p:spPr>
          <a:xfrm>
            <a:off x="0" y="2099500"/>
            <a:ext cx="6362700" cy="836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en" sz="1600"/>
              <a:t>Error reproduction</a:t>
            </a:r>
            <a:r>
              <a:rPr lang="en" sz="1600"/>
              <a:t>:</a:t>
            </a:r>
            <a:r>
              <a:rPr lang="en"/>
              <a:t> </a:t>
            </a:r>
            <a:r>
              <a:rPr lang="en" sz="1600" u="sng">
                <a:solidFill>
                  <a:schemeClr val="hlink"/>
                </a:solidFill>
                <a:latin typeface="Open Sans"/>
                <a:ea typeface="Open Sans"/>
                <a:cs typeface="Open Sans"/>
                <a:sym typeface="Open Sans"/>
                <a:hlinkClick r:id="rId3"/>
              </a:rPr>
              <a:t>github.com/koshatul/go-mysql-sync-issue</a:t>
            </a:r>
            <a:r>
              <a:rPr lang="en" sz="1600">
                <a:latin typeface="Open Sans"/>
                <a:ea typeface="Open Sans"/>
                <a:cs typeface="Open Sans"/>
                <a:sym typeface="Open Sans"/>
              </a:rPr>
              <a:t> </a:t>
            </a:r>
            <a:endParaRPr sz="1600">
              <a:latin typeface="Open Sans"/>
              <a:ea typeface="Open Sans"/>
              <a:cs typeface="Open Sans"/>
              <a:sym typeface="Open Sans"/>
            </a:endParaRPr>
          </a:p>
        </p:txBody>
      </p:sp>
      <p:sp>
        <p:nvSpPr>
          <p:cNvPr id="150" name="Google Shape;150;p23"/>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3"/>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152" name="Google Shape;152;p23"/>
          <p:cNvPicPr preferRelativeResize="0"/>
          <p:nvPr/>
        </p:nvPicPr>
        <p:blipFill>
          <a:blip r:embed="rId4">
            <a:alphaModFix/>
          </a:blip>
          <a:stretch>
            <a:fillRect/>
          </a:stretch>
        </p:blipFill>
        <p:spPr>
          <a:xfrm>
            <a:off x="-122850" y="2857500"/>
            <a:ext cx="8931674" cy="2502075"/>
          </a:xfrm>
          <a:prstGeom prst="rect">
            <a:avLst/>
          </a:prstGeom>
          <a:noFill/>
          <a:ln>
            <a:noFill/>
          </a:ln>
        </p:spPr>
      </p:pic>
      <p:pic>
        <p:nvPicPr>
          <p:cNvPr id="153" name="Google Shape;153;p23"/>
          <p:cNvPicPr preferRelativeResize="0"/>
          <p:nvPr/>
        </p:nvPicPr>
        <p:blipFill>
          <a:blip r:embed="rId5">
            <a:alphaModFix/>
          </a:blip>
          <a:stretch>
            <a:fillRect/>
          </a:stretch>
        </p:blipFill>
        <p:spPr>
          <a:xfrm>
            <a:off x="0" y="1313285"/>
            <a:ext cx="9021151" cy="67446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4"/>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Cost of running our CT logs</a:t>
            </a:r>
            <a:endParaRPr b="1" sz="3300">
              <a:solidFill>
                <a:srgbClr val="003A70"/>
              </a:solidFill>
              <a:latin typeface="Open Sans"/>
              <a:ea typeface="Open Sans"/>
              <a:cs typeface="Open Sans"/>
              <a:sym typeface="Open Sans"/>
            </a:endParaRPr>
          </a:p>
        </p:txBody>
      </p:sp>
      <p:sp>
        <p:nvSpPr>
          <p:cNvPr id="159" name="Google Shape;159;p24"/>
          <p:cNvSpPr txBox="1"/>
          <p:nvPr/>
        </p:nvSpPr>
        <p:spPr>
          <a:xfrm>
            <a:off x="801075" y="1675175"/>
            <a:ext cx="6632100" cy="414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en" sz="1500">
                <a:latin typeface="Open Sans"/>
                <a:ea typeface="Open Sans"/>
                <a:cs typeface="Open Sans"/>
                <a:sym typeface="Open Sans"/>
              </a:rPr>
              <a:t>Human</a:t>
            </a:r>
            <a:endParaRPr b="1" sz="1500">
              <a:latin typeface="Open Sans"/>
              <a:ea typeface="Open Sans"/>
              <a:cs typeface="Open Sans"/>
              <a:sym typeface="Open Sans"/>
            </a:endParaRPr>
          </a:p>
          <a:p>
            <a:pPr indent="-323850" lvl="0" marL="457200" rtl="0" algn="l">
              <a:lnSpc>
                <a:spcPct val="115000"/>
              </a:lnSpc>
              <a:spcBef>
                <a:spcPts val="1000"/>
              </a:spcBef>
              <a:spcAft>
                <a:spcPts val="0"/>
              </a:spcAft>
              <a:buSzPts val="1500"/>
              <a:buFont typeface="Open Sans"/>
              <a:buChar char="●"/>
            </a:pPr>
            <a:r>
              <a:rPr lang="en" sz="1500">
                <a:latin typeface="Open Sans"/>
                <a:ea typeface="Open Sans"/>
                <a:cs typeface="Open Sans"/>
                <a:sym typeface="Open Sans"/>
              </a:rPr>
              <a:t>1 - 2x SREs spending ~3 months worth of time over the course of a year</a:t>
            </a:r>
            <a:endParaRPr sz="1500">
              <a:latin typeface="Open Sans"/>
              <a:ea typeface="Open Sans"/>
              <a:cs typeface="Open Sans"/>
              <a:sym typeface="Open Sans"/>
            </a:endParaRPr>
          </a:p>
          <a:p>
            <a:pPr indent="0" lvl="0" marL="0" rtl="0" algn="l">
              <a:lnSpc>
                <a:spcPct val="115000"/>
              </a:lnSpc>
              <a:spcBef>
                <a:spcPts val="1000"/>
              </a:spcBef>
              <a:spcAft>
                <a:spcPts val="0"/>
              </a:spcAft>
              <a:buNone/>
            </a:pPr>
            <a:r>
              <a:rPr b="1" lang="en" sz="1500">
                <a:latin typeface="Open Sans"/>
                <a:ea typeface="Open Sans"/>
                <a:cs typeface="Open Sans"/>
                <a:sym typeface="Open Sans"/>
              </a:rPr>
              <a:t>Compute</a:t>
            </a:r>
            <a:endParaRPr b="1" sz="1500">
              <a:latin typeface="Open Sans"/>
              <a:ea typeface="Open Sans"/>
              <a:cs typeface="Open Sans"/>
              <a:sym typeface="Open Sans"/>
            </a:endParaRPr>
          </a:p>
          <a:p>
            <a:pPr indent="-323850" lvl="0" marL="457200" rtl="0" algn="l">
              <a:lnSpc>
                <a:spcPct val="115000"/>
              </a:lnSpc>
              <a:spcBef>
                <a:spcPts val="1000"/>
              </a:spcBef>
              <a:spcAft>
                <a:spcPts val="0"/>
              </a:spcAft>
              <a:buSzPts val="1500"/>
              <a:buFont typeface="Open Sans"/>
              <a:buChar char="●"/>
            </a:pPr>
            <a:r>
              <a:rPr lang="en" sz="1500">
                <a:latin typeface="Open Sans"/>
                <a:ea typeface="Open Sans"/>
                <a:cs typeface="Open Sans"/>
                <a:sym typeface="Open Sans"/>
              </a:rPr>
              <a:t>Compute nodes are basically commodity hardware.</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 sz="1500">
                <a:latin typeface="Open Sans"/>
                <a:ea typeface="Open Sans"/>
                <a:cs typeface="Open Sans"/>
                <a:sym typeface="Open Sans"/>
              </a:rPr>
              <a:t>Storage and RAM for compute nodes is also negligible. Just enough to run applications.</a:t>
            </a:r>
            <a:endParaRPr sz="1500">
              <a:latin typeface="Open Sans"/>
              <a:ea typeface="Open Sans"/>
              <a:cs typeface="Open Sans"/>
              <a:sym typeface="Open Sans"/>
            </a:endParaRPr>
          </a:p>
          <a:p>
            <a:pPr indent="0" lvl="0" marL="0" rtl="0" algn="l">
              <a:lnSpc>
                <a:spcPct val="115000"/>
              </a:lnSpc>
              <a:spcBef>
                <a:spcPts val="1000"/>
              </a:spcBef>
              <a:spcAft>
                <a:spcPts val="0"/>
              </a:spcAft>
              <a:buNone/>
            </a:pPr>
            <a:r>
              <a:rPr b="1" lang="en" sz="1500">
                <a:latin typeface="Open Sans"/>
                <a:ea typeface="Open Sans"/>
                <a:cs typeface="Open Sans"/>
                <a:sym typeface="Open Sans"/>
              </a:rPr>
              <a:t>Database</a:t>
            </a:r>
            <a:endParaRPr b="1" sz="1500">
              <a:latin typeface="Open Sans"/>
              <a:ea typeface="Open Sans"/>
              <a:cs typeface="Open Sans"/>
              <a:sym typeface="Open Sans"/>
            </a:endParaRPr>
          </a:p>
          <a:p>
            <a:pPr indent="-323850" lvl="0" marL="457200" rtl="0" algn="l">
              <a:lnSpc>
                <a:spcPct val="115000"/>
              </a:lnSpc>
              <a:spcBef>
                <a:spcPts val="1000"/>
              </a:spcBef>
              <a:spcAft>
                <a:spcPts val="0"/>
              </a:spcAft>
              <a:buClr>
                <a:schemeClr val="dk1"/>
              </a:buClr>
              <a:buSzPts val="1500"/>
              <a:buFont typeface="Open Sans"/>
              <a:buChar char="●"/>
            </a:pPr>
            <a:r>
              <a:rPr lang="en" sz="1500">
                <a:solidFill>
                  <a:schemeClr val="dk1"/>
                </a:solidFill>
                <a:latin typeface="Open Sans"/>
                <a:ea typeface="Open Sans"/>
                <a:cs typeface="Open Sans"/>
                <a:sym typeface="Open Sans"/>
              </a:rPr>
              <a:t>This will be your pain point. Horizontal scaling continues to be the solution, and is straightforward to apply</a:t>
            </a:r>
            <a:endParaRPr sz="1500">
              <a:latin typeface="Open Sans"/>
              <a:ea typeface="Open Sans"/>
              <a:cs typeface="Open Sans"/>
              <a:sym typeface="Open Sans"/>
            </a:endParaRPr>
          </a:p>
          <a:p>
            <a:pPr indent="-323850" lvl="0" marL="457200" rtl="0" algn="l">
              <a:lnSpc>
                <a:spcPct val="115000"/>
              </a:lnSpc>
              <a:spcBef>
                <a:spcPts val="0"/>
              </a:spcBef>
              <a:spcAft>
                <a:spcPts val="0"/>
              </a:spcAft>
              <a:buSzPts val="1500"/>
              <a:buFont typeface="Open Sans"/>
              <a:buChar char="●"/>
            </a:pPr>
            <a:r>
              <a:rPr lang="en" sz="1500">
                <a:latin typeface="Open Sans"/>
                <a:ea typeface="Open Sans"/>
                <a:cs typeface="Open Sans"/>
                <a:sym typeface="Open Sans"/>
              </a:rPr>
              <a:t>Faster storage will give better log performance to a point when data is read from disk.</a:t>
            </a:r>
            <a:endParaRPr sz="1500">
              <a:latin typeface="Open Sans"/>
              <a:ea typeface="Open Sans"/>
              <a:cs typeface="Open Sans"/>
              <a:sym typeface="Open Sans"/>
            </a:endParaRPr>
          </a:p>
          <a:p>
            <a:pPr indent="0" lvl="0" marL="0" rtl="0" algn="l">
              <a:lnSpc>
                <a:spcPct val="115000"/>
              </a:lnSpc>
              <a:spcBef>
                <a:spcPts val="1000"/>
              </a:spcBef>
              <a:spcAft>
                <a:spcPts val="0"/>
              </a:spcAft>
              <a:buNone/>
            </a:pPr>
            <a:r>
              <a:t/>
            </a:r>
            <a:endParaRPr sz="1600">
              <a:latin typeface="Open Sans"/>
              <a:ea typeface="Open Sans"/>
              <a:cs typeface="Open Sans"/>
              <a:sym typeface="Open Sans"/>
            </a:endParaRPr>
          </a:p>
        </p:txBody>
      </p:sp>
      <p:sp>
        <p:nvSpPr>
          <p:cNvPr id="160" name="Google Shape;160;p24"/>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5"/>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Lessons Learned and Takeaways</a:t>
            </a:r>
            <a:endParaRPr b="1" sz="3300">
              <a:solidFill>
                <a:srgbClr val="003A70"/>
              </a:solidFill>
              <a:latin typeface="Open Sans"/>
              <a:ea typeface="Open Sans"/>
              <a:cs typeface="Open Sans"/>
              <a:sym typeface="Open Sans"/>
            </a:endParaRPr>
          </a:p>
        </p:txBody>
      </p:sp>
      <p:sp>
        <p:nvSpPr>
          <p:cNvPr id="167" name="Google Shape;167;p25"/>
          <p:cNvSpPr txBox="1"/>
          <p:nvPr/>
        </p:nvSpPr>
        <p:spPr>
          <a:xfrm>
            <a:off x="838200" y="1446175"/>
            <a:ext cx="7583400" cy="4539900"/>
          </a:xfrm>
          <a:prstGeom prst="rect">
            <a:avLst/>
          </a:prstGeom>
          <a:noFill/>
          <a:ln>
            <a:noFill/>
          </a:ln>
        </p:spPr>
        <p:txBody>
          <a:bodyPr anchorCtr="0" anchor="t" bIns="45700" lIns="91425" spcFirstLastPara="1" rIns="91425" wrap="square" tIns="45700">
            <a:noAutofit/>
          </a:bodyPr>
          <a:lstStyle/>
          <a:p>
            <a:pPr indent="-323850" lvl="0" marL="457200" rtl="0" algn="l">
              <a:lnSpc>
                <a:spcPct val="130000"/>
              </a:lnSpc>
              <a:spcBef>
                <a:spcPts val="0"/>
              </a:spcBef>
              <a:spcAft>
                <a:spcPts val="0"/>
              </a:spcAft>
              <a:buClr>
                <a:srgbClr val="7F6000"/>
              </a:buClr>
              <a:buSzPts val="1500"/>
              <a:buChar char="●"/>
            </a:pPr>
            <a:r>
              <a:rPr lang="en" sz="1500">
                <a:solidFill>
                  <a:srgbClr val="7F6000"/>
                </a:solidFill>
              </a:rPr>
              <a:t>Have</a:t>
            </a:r>
            <a:r>
              <a:rPr lang="en" sz="1500">
                <a:solidFill>
                  <a:srgbClr val="7F6000"/>
                </a:solidFill>
              </a:rPr>
              <a:t> a testing log so you don't prematurely ruin your production log.</a:t>
            </a:r>
            <a:endParaRPr sz="1500">
              <a:solidFill>
                <a:srgbClr val="7F6000"/>
              </a:solidFill>
            </a:endParaRPr>
          </a:p>
          <a:p>
            <a:pPr indent="-323850" lvl="0" marL="457200" rtl="0" algn="l">
              <a:lnSpc>
                <a:spcPct val="130000"/>
              </a:lnSpc>
              <a:spcBef>
                <a:spcPts val="0"/>
              </a:spcBef>
              <a:spcAft>
                <a:spcPts val="0"/>
              </a:spcAft>
              <a:buClr>
                <a:srgbClr val="003A70"/>
              </a:buClr>
              <a:buSzPts val="1500"/>
              <a:buChar char="●"/>
            </a:pPr>
            <a:r>
              <a:rPr lang="en" sz="1500">
                <a:solidFill>
                  <a:srgbClr val="003A70"/>
                </a:solidFill>
              </a:rPr>
              <a:t>Logs are ephemeral. When your log fails, root cause why and build a new better log with the lessons learned.</a:t>
            </a:r>
            <a:endParaRPr sz="1500">
              <a:solidFill>
                <a:srgbClr val="003A70"/>
              </a:solidFill>
            </a:endParaRPr>
          </a:p>
          <a:p>
            <a:pPr indent="-323850" lvl="0" marL="457200" rtl="0" algn="l">
              <a:lnSpc>
                <a:spcPct val="130000"/>
              </a:lnSpc>
              <a:spcBef>
                <a:spcPts val="0"/>
              </a:spcBef>
              <a:spcAft>
                <a:spcPts val="0"/>
              </a:spcAft>
              <a:buClr>
                <a:srgbClr val="7F6000"/>
              </a:buClr>
              <a:buSzPts val="1500"/>
              <a:buChar char="●"/>
            </a:pPr>
            <a:r>
              <a:rPr lang="en" sz="1500">
                <a:solidFill>
                  <a:srgbClr val="7F6000"/>
                </a:solidFill>
              </a:rPr>
              <a:t>Don’t be afraid to ask for help. The Trillian team on the GTrillian slack channel and github issues have been very kind and patient.</a:t>
            </a:r>
            <a:endParaRPr sz="1500">
              <a:solidFill>
                <a:srgbClr val="7F6000"/>
              </a:solidFill>
            </a:endParaRPr>
          </a:p>
          <a:p>
            <a:pPr indent="-323850" lvl="0" marL="457200" rtl="0" algn="l">
              <a:lnSpc>
                <a:spcPct val="130000"/>
              </a:lnSpc>
              <a:spcBef>
                <a:spcPts val="0"/>
              </a:spcBef>
              <a:spcAft>
                <a:spcPts val="0"/>
              </a:spcAft>
              <a:buClr>
                <a:srgbClr val="003A70"/>
              </a:buClr>
              <a:buSzPts val="1500"/>
              <a:buChar char="●"/>
            </a:pPr>
            <a:r>
              <a:rPr lang="en" sz="1500">
                <a:solidFill>
                  <a:srgbClr val="003A70"/>
                </a:solidFill>
              </a:rPr>
              <a:t>Separation of concerns: run each binary in a different container, VM, or physical host. You’re after reliability.</a:t>
            </a:r>
            <a:endParaRPr sz="1500">
              <a:solidFill>
                <a:srgbClr val="003A70"/>
              </a:solidFill>
            </a:endParaRPr>
          </a:p>
          <a:p>
            <a:pPr indent="-323850" lvl="0" marL="457200" rtl="0" algn="l">
              <a:lnSpc>
                <a:spcPct val="130000"/>
              </a:lnSpc>
              <a:spcBef>
                <a:spcPts val="0"/>
              </a:spcBef>
              <a:spcAft>
                <a:spcPts val="0"/>
              </a:spcAft>
              <a:buClr>
                <a:srgbClr val="7F6000"/>
              </a:buClr>
              <a:buSzPts val="1500"/>
              <a:buChar char="●"/>
            </a:pPr>
            <a:r>
              <a:rPr lang="en" sz="1500">
                <a:solidFill>
                  <a:srgbClr val="7F6000"/>
                </a:solidFill>
              </a:rPr>
              <a:t>The log_signers (sequencers) perform an etcd election to determine which cluster member will communicate with the database. Make an alert if more than 1 cluster member has mastership for a particular shard because it will indicate a split brain scenario and cause an incident. We've been there.</a:t>
            </a:r>
            <a:endParaRPr sz="1500">
              <a:solidFill>
                <a:srgbClr val="7F6000"/>
              </a:solidFill>
            </a:endParaRPr>
          </a:p>
          <a:p>
            <a:pPr indent="-323850" lvl="0" marL="457200" rtl="0" algn="l">
              <a:lnSpc>
                <a:spcPct val="130000"/>
              </a:lnSpc>
              <a:spcBef>
                <a:spcPts val="0"/>
              </a:spcBef>
              <a:spcAft>
                <a:spcPts val="0"/>
              </a:spcAft>
              <a:buClr>
                <a:srgbClr val="003A70"/>
              </a:buClr>
              <a:buSzPts val="1500"/>
              <a:buChar char="●"/>
            </a:pPr>
            <a:r>
              <a:rPr lang="en" sz="1500">
                <a:solidFill>
                  <a:srgbClr val="003A70"/>
                </a:solidFill>
              </a:rPr>
              <a:t>Build a rate limiting story to protect your log.</a:t>
            </a:r>
            <a:endParaRPr sz="1500">
              <a:solidFill>
                <a:srgbClr val="003A70"/>
              </a:solidFill>
            </a:endParaRPr>
          </a:p>
          <a:p>
            <a:pPr indent="-323850" lvl="0" marL="457200" rtl="0" algn="l">
              <a:lnSpc>
                <a:spcPct val="130000"/>
              </a:lnSpc>
              <a:spcBef>
                <a:spcPts val="0"/>
              </a:spcBef>
              <a:spcAft>
                <a:spcPts val="0"/>
              </a:spcAft>
              <a:buClr>
                <a:srgbClr val="7F6000"/>
              </a:buClr>
              <a:buSzPts val="1500"/>
              <a:buChar char="●"/>
            </a:pPr>
            <a:r>
              <a:rPr lang="en" sz="1500">
                <a:solidFill>
                  <a:srgbClr val="7F6000"/>
                </a:solidFill>
              </a:rPr>
              <a:t>We don't run database backups for CT logs.</a:t>
            </a:r>
            <a:endParaRPr sz="1500">
              <a:solidFill>
                <a:srgbClr val="7F6000"/>
              </a:solidFill>
            </a:endParaRPr>
          </a:p>
          <a:p>
            <a:pPr indent="-323850" lvl="0" marL="457200" rtl="0" algn="l">
              <a:lnSpc>
                <a:spcPct val="130000"/>
              </a:lnSpc>
              <a:spcBef>
                <a:spcPts val="0"/>
              </a:spcBef>
              <a:spcAft>
                <a:spcPts val="0"/>
              </a:spcAft>
              <a:buClr>
                <a:srgbClr val="003A70"/>
              </a:buClr>
              <a:buSzPts val="1500"/>
              <a:buChar char="●"/>
            </a:pPr>
            <a:r>
              <a:rPr lang="en" sz="1500">
                <a:solidFill>
                  <a:srgbClr val="003A70"/>
                </a:solidFill>
              </a:rPr>
              <a:t>More automation is better than less. That's why we put our logs in Kubernetes.</a:t>
            </a:r>
            <a:endParaRPr sz="1500">
              <a:solidFill>
                <a:srgbClr val="003A70"/>
              </a:solidFill>
            </a:endParaRPr>
          </a:p>
          <a:p>
            <a:pPr indent="0" lvl="0" marL="0" rtl="0" algn="l">
              <a:lnSpc>
                <a:spcPct val="115000"/>
              </a:lnSpc>
              <a:spcBef>
                <a:spcPts val="0"/>
              </a:spcBef>
              <a:spcAft>
                <a:spcPts val="0"/>
              </a:spcAft>
              <a:buNone/>
            </a:pPr>
            <a:r>
              <a:t/>
            </a:r>
            <a:endParaRPr sz="1500"/>
          </a:p>
        </p:txBody>
      </p:sp>
      <p:sp>
        <p:nvSpPr>
          <p:cNvPr id="168" name="Google Shape;168;p25"/>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Who am I?</a:t>
            </a:r>
            <a:endParaRPr b="1" sz="3300">
              <a:solidFill>
                <a:srgbClr val="003A70"/>
              </a:solidFill>
              <a:latin typeface="Open Sans"/>
              <a:ea typeface="Open Sans"/>
              <a:cs typeface="Open Sans"/>
              <a:sym typeface="Open Sans"/>
            </a:endParaRPr>
          </a:p>
        </p:txBody>
      </p:sp>
      <p:sp>
        <p:nvSpPr>
          <p:cNvPr id="64" name="Google Shape;64;p14"/>
          <p:cNvSpPr txBox="1"/>
          <p:nvPr/>
        </p:nvSpPr>
        <p:spPr>
          <a:xfrm>
            <a:off x="0" y="1328350"/>
            <a:ext cx="8045700" cy="41484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1000"/>
              </a:spcBef>
              <a:spcAft>
                <a:spcPts val="0"/>
              </a:spcAft>
              <a:buSzPts val="1800"/>
              <a:buFont typeface="Open Sans"/>
              <a:buChar char="●"/>
            </a:pPr>
            <a:r>
              <a:rPr lang="en" sz="1800">
                <a:latin typeface="Open Sans"/>
                <a:ea typeface="Open Sans"/>
                <a:cs typeface="Open Sans"/>
                <a:sym typeface="Open Sans"/>
              </a:rPr>
              <a:t>phil@letsencrypt.org</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 sz="1800">
                <a:latin typeface="Open Sans"/>
                <a:ea typeface="Open Sans"/>
                <a:cs typeface="Open Sans"/>
                <a:sym typeface="Open Sans"/>
              </a:rPr>
              <a:t>github.com/pgporada</a:t>
            </a:r>
            <a:endParaRPr sz="1800">
              <a:latin typeface="Open Sans"/>
              <a:ea typeface="Open Sans"/>
              <a:cs typeface="Open Sans"/>
              <a:sym typeface="Open Sans"/>
            </a:endParaRPr>
          </a:p>
          <a:p>
            <a:pPr indent="-342900" lvl="0" marL="457200" rtl="0" algn="l">
              <a:lnSpc>
                <a:spcPct val="115000"/>
              </a:lnSpc>
              <a:spcBef>
                <a:spcPts val="0"/>
              </a:spcBef>
              <a:spcAft>
                <a:spcPts val="0"/>
              </a:spcAft>
              <a:buSzPts val="1800"/>
              <a:buFont typeface="Open Sans"/>
              <a:buChar char="●"/>
            </a:pPr>
            <a:r>
              <a:rPr lang="en" sz="1800">
                <a:latin typeface="Open Sans"/>
                <a:ea typeface="Open Sans"/>
                <a:cs typeface="Open Sans"/>
                <a:sym typeface="Open Sans"/>
              </a:rPr>
              <a:t>linkedin.com/in/philporada</a:t>
            </a:r>
            <a:endParaRPr sz="1800">
              <a:latin typeface="Open Sans"/>
              <a:ea typeface="Open Sans"/>
              <a:cs typeface="Open Sans"/>
              <a:sym typeface="Open Sans"/>
            </a:endParaRPr>
          </a:p>
          <a:p>
            <a:pPr indent="0" lvl="0" marL="0" rtl="0" algn="l">
              <a:lnSpc>
                <a:spcPct val="115000"/>
              </a:lnSpc>
              <a:spcBef>
                <a:spcPts val="1000"/>
              </a:spcBef>
              <a:spcAft>
                <a:spcPts val="0"/>
              </a:spcAft>
              <a:buNone/>
            </a:pPr>
            <a:r>
              <a:t/>
            </a:r>
            <a:endParaRPr sz="1800">
              <a:latin typeface="Open Sans"/>
              <a:ea typeface="Open Sans"/>
              <a:cs typeface="Open Sans"/>
              <a:sym typeface="Open Sans"/>
            </a:endParaRPr>
          </a:p>
        </p:txBody>
      </p:sp>
      <p:sp>
        <p:nvSpPr>
          <p:cNvPr id="65" name="Google Shape;65;p14"/>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67" name="Google Shape;67;p14"/>
          <p:cNvPicPr preferRelativeResize="0"/>
          <p:nvPr/>
        </p:nvPicPr>
        <p:blipFill>
          <a:blip r:embed="rId3">
            <a:alphaModFix/>
          </a:blip>
          <a:stretch>
            <a:fillRect/>
          </a:stretch>
        </p:blipFill>
        <p:spPr>
          <a:xfrm>
            <a:off x="4329787" y="520125"/>
            <a:ext cx="4093150" cy="4588326"/>
          </a:xfrm>
          <a:prstGeom prst="rect">
            <a:avLst/>
          </a:prstGeom>
          <a:noFill/>
          <a:ln>
            <a:noFill/>
          </a:ln>
        </p:spPr>
      </p:pic>
      <p:pic>
        <p:nvPicPr>
          <p:cNvPr id="68" name="Google Shape;68;p14"/>
          <p:cNvPicPr preferRelativeResize="0"/>
          <p:nvPr/>
        </p:nvPicPr>
        <p:blipFill>
          <a:blip r:embed="rId4">
            <a:alphaModFix/>
          </a:blip>
          <a:stretch>
            <a:fillRect/>
          </a:stretch>
        </p:blipFill>
        <p:spPr>
          <a:xfrm>
            <a:off x="432684" y="2697873"/>
            <a:ext cx="3706742" cy="27788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What is Let's Encrypt?</a:t>
            </a:r>
            <a:endParaRPr b="1" sz="3300">
              <a:solidFill>
                <a:srgbClr val="003A70"/>
              </a:solidFill>
              <a:latin typeface="Open Sans"/>
              <a:ea typeface="Open Sans"/>
              <a:cs typeface="Open Sans"/>
              <a:sym typeface="Open Sans"/>
            </a:endParaRPr>
          </a:p>
        </p:txBody>
      </p:sp>
      <p:sp>
        <p:nvSpPr>
          <p:cNvPr id="74" name="Google Shape;74;p15"/>
          <p:cNvSpPr txBox="1"/>
          <p:nvPr/>
        </p:nvSpPr>
        <p:spPr>
          <a:xfrm>
            <a:off x="319275" y="1837800"/>
            <a:ext cx="8045700" cy="414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800">
              <a:latin typeface="Open Sans"/>
              <a:ea typeface="Open Sans"/>
              <a:cs typeface="Open Sans"/>
              <a:sym typeface="Open Sans"/>
            </a:endParaRPr>
          </a:p>
        </p:txBody>
      </p:sp>
      <p:sp>
        <p:nvSpPr>
          <p:cNvPr id="75" name="Google Shape;75;p15"/>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5"/>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77" name="Google Shape;77;p15"/>
          <p:cNvPicPr preferRelativeResize="0"/>
          <p:nvPr/>
        </p:nvPicPr>
        <p:blipFill>
          <a:blip r:embed="rId3">
            <a:alphaModFix/>
          </a:blip>
          <a:stretch>
            <a:fillRect/>
          </a:stretch>
        </p:blipFill>
        <p:spPr>
          <a:xfrm>
            <a:off x="436012" y="1530000"/>
            <a:ext cx="7812226" cy="389257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Blogs we've written about CT</a:t>
            </a:r>
            <a:endParaRPr b="1" sz="3300">
              <a:solidFill>
                <a:srgbClr val="003A70"/>
              </a:solidFill>
              <a:latin typeface="Open Sans"/>
              <a:ea typeface="Open Sans"/>
              <a:cs typeface="Open Sans"/>
              <a:sym typeface="Open Sans"/>
            </a:endParaRPr>
          </a:p>
        </p:txBody>
      </p:sp>
      <p:sp>
        <p:nvSpPr>
          <p:cNvPr id="83" name="Google Shape;83;p16"/>
          <p:cNvSpPr txBox="1"/>
          <p:nvPr/>
        </p:nvSpPr>
        <p:spPr>
          <a:xfrm>
            <a:off x="319275" y="1447300"/>
            <a:ext cx="8045700" cy="453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rPr b="1" lang="en" sz="1800">
                <a:latin typeface="Open Sans"/>
                <a:ea typeface="Open Sans"/>
                <a:cs typeface="Open Sans"/>
                <a:sym typeface="Open Sans"/>
              </a:rPr>
              <a:t>2019</a:t>
            </a:r>
            <a:endParaRPr b="1" sz="1800">
              <a:latin typeface="Open Sans"/>
              <a:ea typeface="Open Sans"/>
              <a:cs typeface="Open Sans"/>
              <a:sym typeface="Open Sans"/>
            </a:endParaRPr>
          </a:p>
          <a:p>
            <a:pPr indent="0" lvl="0" marL="0" rtl="0" algn="l">
              <a:lnSpc>
                <a:spcPct val="115000"/>
              </a:lnSpc>
              <a:spcBef>
                <a:spcPts val="1000"/>
              </a:spcBef>
              <a:spcAft>
                <a:spcPts val="0"/>
              </a:spcAft>
              <a:buNone/>
            </a:pPr>
            <a:r>
              <a:rPr lang="en" sz="1800">
                <a:latin typeface="Open Sans"/>
                <a:ea typeface="Open Sans"/>
                <a:cs typeface="Open Sans"/>
                <a:sym typeface="Open Sans"/>
              </a:rPr>
              <a:t>	Introducing Oak, a Free and Open Certificate Transparency Log</a:t>
            </a:r>
            <a:endParaRPr sz="1800">
              <a:latin typeface="Open Sans"/>
              <a:ea typeface="Open Sans"/>
              <a:cs typeface="Open Sans"/>
              <a:sym typeface="Open Sans"/>
            </a:endParaRPr>
          </a:p>
          <a:p>
            <a:pPr indent="457200" lvl="0" marL="0" rtl="0" algn="l">
              <a:lnSpc>
                <a:spcPct val="115000"/>
              </a:lnSpc>
              <a:spcBef>
                <a:spcPts val="1000"/>
              </a:spcBef>
              <a:spcAft>
                <a:spcPts val="0"/>
              </a:spcAft>
              <a:buNone/>
            </a:pPr>
            <a:r>
              <a:rPr lang="en" sz="1800" u="sng">
                <a:solidFill>
                  <a:schemeClr val="hlink"/>
                </a:solidFill>
                <a:latin typeface="Open Sans"/>
                <a:ea typeface="Open Sans"/>
                <a:cs typeface="Open Sans"/>
                <a:sym typeface="Open Sans"/>
                <a:hlinkClick r:id="rId3"/>
              </a:rPr>
              <a:t>https://letsencrypt.org/2019/05/15/introducing-oak-ct-log.html</a:t>
            </a:r>
            <a:r>
              <a:rPr lang="en" sz="1800">
                <a:latin typeface="Open Sans"/>
                <a:ea typeface="Open Sans"/>
                <a:cs typeface="Open Sans"/>
                <a:sym typeface="Open Sans"/>
              </a:rPr>
              <a:t> </a:t>
            </a:r>
            <a:endParaRPr sz="1800">
              <a:latin typeface="Open Sans"/>
              <a:ea typeface="Open Sans"/>
              <a:cs typeface="Open Sans"/>
              <a:sym typeface="Open Sans"/>
            </a:endParaRPr>
          </a:p>
          <a:p>
            <a:pPr indent="457200" lvl="0" marL="0" rtl="0" algn="l">
              <a:lnSpc>
                <a:spcPct val="115000"/>
              </a:lnSpc>
              <a:spcBef>
                <a:spcPts val="1000"/>
              </a:spcBef>
              <a:spcAft>
                <a:spcPts val="0"/>
              </a:spcAft>
              <a:buNone/>
            </a:pPr>
            <a:r>
              <a:rPr lang="en" sz="1800">
                <a:latin typeface="Open Sans"/>
                <a:ea typeface="Open Sans"/>
                <a:cs typeface="Open Sans"/>
                <a:sym typeface="Open Sans"/>
              </a:rPr>
              <a:t>How Let's Encrypt Runs CT Logs</a:t>
            </a:r>
            <a:endParaRPr sz="1800">
              <a:latin typeface="Open Sans"/>
              <a:ea typeface="Open Sans"/>
              <a:cs typeface="Open Sans"/>
              <a:sym typeface="Open Sans"/>
            </a:endParaRPr>
          </a:p>
          <a:p>
            <a:pPr indent="457200" lvl="0" marL="0" rtl="0" algn="l">
              <a:lnSpc>
                <a:spcPct val="115000"/>
              </a:lnSpc>
              <a:spcBef>
                <a:spcPts val="1000"/>
              </a:spcBef>
              <a:spcAft>
                <a:spcPts val="0"/>
              </a:spcAft>
              <a:buNone/>
            </a:pPr>
            <a:r>
              <a:rPr lang="en" sz="1800" u="sng">
                <a:solidFill>
                  <a:schemeClr val="hlink"/>
                </a:solidFill>
                <a:latin typeface="Open Sans"/>
                <a:ea typeface="Open Sans"/>
                <a:cs typeface="Open Sans"/>
                <a:sym typeface="Open Sans"/>
                <a:hlinkClick r:id="rId4"/>
              </a:rPr>
              <a:t>https://letsencrypt.org/2019/11/20/how-le-runs-ct-logs.html</a:t>
            </a:r>
            <a:endParaRPr sz="1800">
              <a:latin typeface="Open Sans"/>
              <a:ea typeface="Open Sans"/>
              <a:cs typeface="Open Sans"/>
              <a:sym typeface="Open Sans"/>
            </a:endParaRPr>
          </a:p>
          <a:p>
            <a:pPr indent="0" lvl="0" marL="0" rtl="0" algn="l">
              <a:lnSpc>
                <a:spcPct val="115000"/>
              </a:lnSpc>
              <a:spcBef>
                <a:spcPts val="1000"/>
              </a:spcBef>
              <a:spcAft>
                <a:spcPts val="0"/>
              </a:spcAft>
              <a:buNone/>
            </a:pPr>
            <a:r>
              <a:t/>
            </a:r>
            <a:endParaRPr sz="1800">
              <a:latin typeface="Open Sans"/>
              <a:ea typeface="Open Sans"/>
              <a:cs typeface="Open Sans"/>
              <a:sym typeface="Open Sans"/>
            </a:endParaRPr>
          </a:p>
          <a:p>
            <a:pPr indent="0" lvl="0" marL="0" rtl="0" algn="l">
              <a:lnSpc>
                <a:spcPct val="115000"/>
              </a:lnSpc>
              <a:spcBef>
                <a:spcPts val="1000"/>
              </a:spcBef>
              <a:spcAft>
                <a:spcPts val="0"/>
              </a:spcAft>
              <a:buNone/>
            </a:pPr>
            <a:r>
              <a:rPr b="1" lang="en" sz="1800">
                <a:latin typeface="Open Sans"/>
                <a:ea typeface="Open Sans"/>
                <a:cs typeface="Open Sans"/>
                <a:sym typeface="Open Sans"/>
              </a:rPr>
              <a:t>2022</a:t>
            </a:r>
            <a:r>
              <a:rPr lang="en" sz="1800">
                <a:latin typeface="Open Sans"/>
                <a:ea typeface="Open Sans"/>
                <a:cs typeface="Open Sans"/>
                <a:sym typeface="Open Sans"/>
              </a:rPr>
              <a:t> </a:t>
            </a:r>
            <a:endParaRPr sz="1800">
              <a:latin typeface="Open Sans"/>
              <a:ea typeface="Open Sans"/>
              <a:cs typeface="Open Sans"/>
              <a:sym typeface="Open Sans"/>
            </a:endParaRPr>
          </a:p>
          <a:p>
            <a:pPr indent="457200" lvl="0" marL="0" rtl="0" algn="l">
              <a:lnSpc>
                <a:spcPct val="115000"/>
              </a:lnSpc>
              <a:spcBef>
                <a:spcPts val="1000"/>
              </a:spcBef>
              <a:spcAft>
                <a:spcPts val="0"/>
              </a:spcAft>
              <a:buNone/>
            </a:pPr>
            <a:r>
              <a:rPr lang="en" sz="1800">
                <a:solidFill>
                  <a:schemeClr val="dk1"/>
                </a:solidFill>
              </a:rPr>
              <a:t>Nurturing Continued Growth of Our Oak CT Log</a:t>
            </a:r>
            <a:endParaRPr sz="1800">
              <a:solidFill>
                <a:schemeClr val="dk1"/>
              </a:solidFill>
            </a:endParaRPr>
          </a:p>
          <a:p>
            <a:pPr indent="457200" lvl="0" marL="0" rtl="0" algn="l">
              <a:lnSpc>
                <a:spcPct val="115000"/>
              </a:lnSpc>
              <a:spcBef>
                <a:spcPts val="1000"/>
              </a:spcBef>
              <a:spcAft>
                <a:spcPts val="0"/>
              </a:spcAft>
              <a:buNone/>
            </a:pPr>
            <a:r>
              <a:rPr lang="en" sz="1800" u="sng">
                <a:solidFill>
                  <a:schemeClr val="hlink"/>
                </a:solidFill>
                <a:latin typeface="Open Sans"/>
                <a:ea typeface="Open Sans"/>
                <a:cs typeface="Open Sans"/>
                <a:sym typeface="Open Sans"/>
                <a:hlinkClick r:id="rId5"/>
              </a:rPr>
              <a:t>https://letsencrypt.org/2022/05/19/nurturing-ct-log-growth.html</a:t>
            </a:r>
            <a:endParaRPr sz="1800">
              <a:latin typeface="Open Sans"/>
              <a:ea typeface="Open Sans"/>
              <a:cs typeface="Open Sans"/>
              <a:sym typeface="Open Sans"/>
            </a:endParaRPr>
          </a:p>
          <a:p>
            <a:pPr indent="0" lvl="0" marL="0" rtl="0" algn="l">
              <a:lnSpc>
                <a:spcPct val="115000"/>
              </a:lnSpc>
              <a:spcBef>
                <a:spcPts val="1000"/>
              </a:spcBef>
              <a:spcAft>
                <a:spcPts val="0"/>
              </a:spcAft>
              <a:buNone/>
            </a:pPr>
            <a:r>
              <a:t/>
            </a:r>
            <a:endParaRPr sz="1800">
              <a:latin typeface="Open Sans"/>
              <a:ea typeface="Open Sans"/>
              <a:cs typeface="Open Sans"/>
              <a:sym typeface="Open Sans"/>
            </a:endParaRPr>
          </a:p>
        </p:txBody>
      </p:sp>
      <p:sp>
        <p:nvSpPr>
          <p:cNvPr id="84" name="Google Shape;84;p16"/>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6"/>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7"/>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Logs? Shards? Oh my!</a:t>
            </a:r>
            <a:endParaRPr b="1" sz="3300">
              <a:solidFill>
                <a:srgbClr val="003A70"/>
              </a:solidFill>
              <a:latin typeface="Open Sans"/>
              <a:ea typeface="Open Sans"/>
              <a:cs typeface="Open Sans"/>
              <a:sym typeface="Open Sans"/>
            </a:endParaRPr>
          </a:p>
        </p:txBody>
      </p:sp>
      <p:sp>
        <p:nvSpPr>
          <p:cNvPr id="91" name="Google Shape;91;p17"/>
          <p:cNvSpPr txBox="1"/>
          <p:nvPr/>
        </p:nvSpPr>
        <p:spPr>
          <a:xfrm>
            <a:off x="838200" y="1837800"/>
            <a:ext cx="6632100" cy="414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600">
              <a:latin typeface="Open Sans"/>
              <a:ea typeface="Open Sans"/>
              <a:cs typeface="Open Sans"/>
              <a:sym typeface="Open Sans"/>
            </a:endParaRPr>
          </a:p>
        </p:txBody>
      </p:sp>
      <p:sp>
        <p:nvSpPr>
          <p:cNvPr id="92" name="Google Shape;92;p17"/>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7"/>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94" name="Google Shape;94;p17"/>
          <p:cNvPicPr preferRelativeResize="0"/>
          <p:nvPr/>
        </p:nvPicPr>
        <p:blipFill>
          <a:blip r:embed="rId3">
            <a:alphaModFix/>
          </a:blip>
          <a:stretch>
            <a:fillRect/>
          </a:stretch>
        </p:blipFill>
        <p:spPr>
          <a:xfrm>
            <a:off x="4690050" y="1527625"/>
            <a:ext cx="2978850" cy="4213151"/>
          </a:xfrm>
          <a:prstGeom prst="rect">
            <a:avLst/>
          </a:prstGeom>
          <a:noFill/>
          <a:ln>
            <a:noFill/>
          </a:ln>
        </p:spPr>
      </p:pic>
      <p:pic>
        <p:nvPicPr>
          <p:cNvPr id="95" name="Google Shape;95;p17"/>
          <p:cNvPicPr preferRelativeResize="0"/>
          <p:nvPr/>
        </p:nvPicPr>
        <p:blipFill>
          <a:blip r:embed="rId4">
            <a:alphaModFix/>
          </a:blip>
          <a:stretch>
            <a:fillRect/>
          </a:stretch>
        </p:blipFill>
        <p:spPr>
          <a:xfrm>
            <a:off x="910675" y="1527613"/>
            <a:ext cx="3063425" cy="43327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8"/>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How does a CT log benefit a CA?</a:t>
            </a:r>
            <a:endParaRPr b="1" sz="3300">
              <a:solidFill>
                <a:srgbClr val="003A70"/>
              </a:solidFill>
              <a:latin typeface="Open Sans"/>
              <a:ea typeface="Open Sans"/>
              <a:cs typeface="Open Sans"/>
              <a:sym typeface="Open Sans"/>
            </a:endParaRPr>
          </a:p>
        </p:txBody>
      </p:sp>
      <p:sp>
        <p:nvSpPr>
          <p:cNvPr id="101" name="Google Shape;101;p18"/>
          <p:cNvSpPr txBox="1"/>
          <p:nvPr/>
        </p:nvSpPr>
        <p:spPr>
          <a:xfrm>
            <a:off x="838200" y="1837800"/>
            <a:ext cx="6632100" cy="414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600">
              <a:latin typeface="Open Sans"/>
              <a:ea typeface="Open Sans"/>
              <a:cs typeface="Open Sans"/>
              <a:sym typeface="Open Sans"/>
            </a:endParaRPr>
          </a:p>
        </p:txBody>
      </p:sp>
      <p:sp>
        <p:nvSpPr>
          <p:cNvPr id="102" name="Google Shape;102;p18"/>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8"/>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104" name="Google Shape;104;p18"/>
          <p:cNvPicPr preferRelativeResize="0"/>
          <p:nvPr/>
        </p:nvPicPr>
        <p:blipFill>
          <a:blip r:embed="rId3">
            <a:alphaModFix/>
          </a:blip>
          <a:stretch>
            <a:fillRect/>
          </a:stretch>
        </p:blipFill>
        <p:spPr>
          <a:xfrm>
            <a:off x="1411355" y="1372625"/>
            <a:ext cx="6058940" cy="571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9"/>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Initial</a:t>
            </a:r>
            <a:r>
              <a:rPr b="1" lang="en" sz="3300">
                <a:solidFill>
                  <a:srgbClr val="003A70"/>
                </a:solidFill>
                <a:latin typeface="Open Sans"/>
                <a:ea typeface="Open Sans"/>
                <a:cs typeface="Open Sans"/>
                <a:sym typeface="Open Sans"/>
              </a:rPr>
              <a:t> Failed Architectures</a:t>
            </a:r>
            <a:endParaRPr b="1" sz="3300">
              <a:solidFill>
                <a:srgbClr val="003A70"/>
              </a:solidFill>
              <a:latin typeface="Open Sans"/>
              <a:ea typeface="Open Sans"/>
              <a:cs typeface="Open Sans"/>
              <a:sym typeface="Open Sans"/>
            </a:endParaRPr>
          </a:p>
        </p:txBody>
      </p:sp>
      <p:sp>
        <p:nvSpPr>
          <p:cNvPr id="110" name="Google Shape;110;p19"/>
          <p:cNvSpPr txBox="1"/>
          <p:nvPr/>
        </p:nvSpPr>
        <p:spPr>
          <a:xfrm>
            <a:off x="838200" y="1837800"/>
            <a:ext cx="6632100" cy="4148400"/>
          </a:xfrm>
          <a:prstGeom prst="rect">
            <a:avLst/>
          </a:prstGeom>
          <a:noFill/>
          <a:ln>
            <a:noFill/>
          </a:ln>
        </p:spPr>
        <p:txBody>
          <a:bodyPr anchorCtr="0" anchor="t" bIns="45700" lIns="91425" spcFirstLastPara="1" rIns="91425" wrap="square" tIns="45700">
            <a:noAutofit/>
          </a:bodyPr>
          <a:lstStyle/>
          <a:p>
            <a:pPr indent="0" lvl="0" marL="457200" marR="190500" rtl="0" algn="l">
              <a:lnSpc>
                <a:spcPct val="146668"/>
              </a:lnSpc>
              <a:spcBef>
                <a:spcPts val="0"/>
              </a:spcBef>
              <a:spcAft>
                <a:spcPts val="0"/>
              </a:spcAft>
              <a:buNone/>
            </a:pPr>
            <a:r>
              <a:t/>
            </a:r>
            <a:endParaRPr sz="1150">
              <a:solidFill>
                <a:srgbClr val="1D1C1D"/>
              </a:solidFill>
            </a:endParaRPr>
          </a:p>
          <a:p>
            <a:pPr indent="0" lvl="0" marL="190500" marR="190500" rtl="0" algn="l">
              <a:lnSpc>
                <a:spcPct val="146668"/>
              </a:lnSpc>
              <a:spcBef>
                <a:spcPts val="900"/>
              </a:spcBef>
              <a:spcAft>
                <a:spcPts val="0"/>
              </a:spcAft>
              <a:buNone/>
            </a:pPr>
            <a:r>
              <a:t/>
            </a:r>
            <a:endParaRPr sz="1150">
              <a:solidFill>
                <a:srgbClr val="1D1C1D"/>
              </a:solidFill>
            </a:endParaRPr>
          </a:p>
          <a:p>
            <a:pPr indent="0" lvl="0" marL="0" rtl="0" algn="l">
              <a:lnSpc>
                <a:spcPct val="115000"/>
              </a:lnSpc>
              <a:spcBef>
                <a:spcPts val="900"/>
              </a:spcBef>
              <a:spcAft>
                <a:spcPts val="0"/>
              </a:spcAft>
              <a:buNone/>
            </a:pPr>
            <a:r>
              <a:t/>
            </a:r>
            <a:endParaRPr sz="1150">
              <a:solidFill>
                <a:srgbClr val="1D1C1D"/>
              </a:solidFill>
              <a:highlight>
                <a:srgbClr val="FFFFFF"/>
              </a:highlight>
            </a:endParaRPr>
          </a:p>
          <a:p>
            <a:pPr indent="0" lvl="0" marL="0" rtl="0" algn="l">
              <a:lnSpc>
                <a:spcPct val="115000"/>
              </a:lnSpc>
              <a:spcBef>
                <a:spcPts val="0"/>
              </a:spcBef>
              <a:spcAft>
                <a:spcPts val="0"/>
              </a:spcAft>
              <a:buNone/>
            </a:pPr>
            <a:r>
              <a:t/>
            </a:r>
            <a:endParaRPr sz="1150">
              <a:solidFill>
                <a:srgbClr val="1D1C1D"/>
              </a:solidFill>
              <a:highlight>
                <a:srgbClr val="FFFFFF"/>
              </a:highlight>
            </a:endParaRPr>
          </a:p>
          <a:p>
            <a:pPr indent="0" lvl="0" marL="0" rtl="0" algn="l">
              <a:lnSpc>
                <a:spcPct val="115000"/>
              </a:lnSpc>
              <a:spcBef>
                <a:spcPts val="1000"/>
              </a:spcBef>
              <a:spcAft>
                <a:spcPts val="0"/>
              </a:spcAft>
              <a:buNone/>
            </a:pPr>
            <a:r>
              <a:t/>
            </a:r>
            <a:endParaRPr sz="1600">
              <a:latin typeface="Open Sans"/>
              <a:ea typeface="Open Sans"/>
              <a:cs typeface="Open Sans"/>
              <a:sym typeface="Open Sans"/>
            </a:endParaRPr>
          </a:p>
        </p:txBody>
      </p:sp>
      <p:sp>
        <p:nvSpPr>
          <p:cNvPr id="111" name="Google Shape;111;p19"/>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9"/>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113" name="Google Shape;113;p19"/>
          <p:cNvPicPr preferRelativeResize="0"/>
          <p:nvPr/>
        </p:nvPicPr>
        <p:blipFill>
          <a:blip r:embed="rId3">
            <a:alphaModFix/>
          </a:blip>
          <a:stretch>
            <a:fillRect/>
          </a:stretch>
        </p:blipFill>
        <p:spPr>
          <a:xfrm>
            <a:off x="273775" y="1364375"/>
            <a:ext cx="3752850" cy="4191000"/>
          </a:xfrm>
          <a:prstGeom prst="rect">
            <a:avLst/>
          </a:prstGeom>
          <a:noFill/>
          <a:ln>
            <a:noFill/>
          </a:ln>
        </p:spPr>
      </p:pic>
      <p:pic>
        <p:nvPicPr>
          <p:cNvPr id="114" name="Google Shape;114;p19"/>
          <p:cNvPicPr preferRelativeResize="0"/>
          <p:nvPr/>
        </p:nvPicPr>
        <p:blipFill>
          <a:blip r:embed="rId4">
            <a:alphaModFix/>
          </a:blip>
          <a:stretch>
            <a:fillRect/>
          </a:stretch>
        </p:blipFill>
        <p:spPr>
          <a:xfrm>
            <a:off x="4213825" y="1706875"/>
            <a:ext cx="4930174" cy="3506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0"/>
          <p:cNvSpPr txBox="1"/>
          <p:nvPr/>
        </p:nvSpPr>
        <p:spPr>
          <a:xfrm>
            <a:off x="439775" y="-33150"/>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Current Functioning Architecture</a:t>
            </a:r>
            <a:endParaRPr b="1" sz="3300">
              <a:solidFill>
                <a:srgbClr val="003A70"/>
              </a:solidFill>
              <a:latin typeface="Open Sans"/>
              <a:ea typeface="Open Sans"/>
              <a:cs typeface="Open Sans"/>
              <a:sym typeface="Open Sans"/>
            </a:endParaRPr>
          </a:p>
        </p:txBody>
      </p:sp>
      <p:sp>
        <p:nvSpPr>
          <p:cNvPr id="120" name="Google Shape;120;p20"/>
          <p:cNvSpPr txBox="1"/>
          <p:nvPr/>
        </p:nvSpPr>
        <p:spPr>
          <a:xfrm>
            <a:off x="838200" y="1837800"/>
            <a:ext cx="6632100" cy="414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600">
              <a:latin typeface="Open Sans"/>
              <a:ea typeface="Open Sans"/>
              <a:cs typeface="Open Sans"/>
              <a:sym typeface="Open Sans"/>
            </a:endParaRPr>
          </a:p>
        </p:txBody>
      </p:sp>
      <p:sp>
        <p:nvSpPr>
          <p:cNvPr id="121" name="Google Shape;121;p20"/>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0"/>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123" name="Google Shape;123;p20"/>
          <p:cNvPicPr preferRelativeResize="0"/>
          <p:nvPr/>
        </p:nvPicPr>
        <p:blipFill>
          <a:blip r:embed="rId3">
            <a:alphaModFix/>
          </a:blip>
          <a:stretch>
            <a:fillRect/>
          </a:stretch>
        </p:blipFill>
        <p:spPr>
          <a:xfrm>
            <a:off x="198926" y="819425"/>
            <a:ext cx="4784225" cy="4076151"/>
          </a:xfrm>
          <a:prstGeom prst="rect">
            <a:avLst/>
          </a:prstGeom>
          <a:noFill/>
          <a:ln>
            <a:noFill/>
          </a:ln>
        </p:spPr>
      </p:pic>
      <p:pic>
        <p:nvPicPr>
          <p:cNvPr id="124" name="Google Shape;124;p20"/>
          <p:cNvPicPr preferRelativeResize="0"/>
          <p:nvPr/>
        </p:nvPicPr>
        <p:blipFill>
          <a:blip r:embed="rId4">
            <a:alphaModFix/>
          </a:blip>
          <a:stretch>
            <a:fillRect/>
          </a:stretch>
        </p:blipFill>
        <p:spPr>
          <a:xfrm>
            <a:off x="5072825" y="1006850"/>
            <a:ext cx="2689050" cy="2836000"/>
          </a:xfrm>
          <a:prstGeom prst="rect">
            <a:avLst/>
          </a:prstGeom>
          <a:noFill/>
          <a:ln>
            <a:noFill/>
          </a:ln>
        </p:spPr>
      </p:pic>
      <p:pic>
        <p:nvPicPr>
          <p:cNvPr id="125" name="Google Shape;125;p20"/>
          <p:cNvPicPr preferRelativeResize="0"/>
          <p:nvPr/>
        </p:nvPicPr>
        <p:blipFill>
          <a:blip r:embed="rId5">
            <a:alphaModFix/>
          </a:blip>
          <a:stretch>
            <a:fillRect/>
          </a:stretch>
        </p:blipFill>
        <p:spPr>
          <a:xfrm>
            <a:off x="838200" y="3942450"/>
            <a:ext cx="6992049" cy="18795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1"/>
          <p:cNvSpPr txBox="1"/>
          <p:nvPr/>
        </p:nvSpPr>
        <p:spPr>
          <a:xfrm>
            <a:off x="801075" y="4413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None/>
            </a:pPr>
            <a:r>
              <a:rPr b="1" lang="en" sz="3300">
                <a:solidFill>
                  <a:srgbClr val="003A70"/>
                </a:solidFill>
                <a:latin typeface="Open Sans"/>
                <a:ea typeface="Open Sans"/>
                <a:cs typeface="Open Sans"/>
                <a:sym typeface="Open Sans"/>
              </a:rPr>
              <a:t>Tree Growth Rate </a:t>
            </a:r>
            <a:endParaRPr b="1" sz="3300">
              <a:solidFill>
                <a:srgbClr val="003A70"/>
              </a:solidFill>
              <a:latin typeface="Open Sans"/>
              <a:ea typeface="Open Sans"/>
              <a:cs typeface="Open Sans"/>
              <a:sym typeface="Open Sans"/>
            </a:endParaRPr>
          </a:p>
        </p:txBody>
      </p:sp>
      <p:sp>
        <p:nvSpPr>
          <p:cNvPr id="131" name="Google Shape;131;p21"/>
          <p:cNvSpPr txBox="1"/>
          <p:nvPr/>
        </p:nvSpPr>
        <p:spPr>
          <a:xfrm>
            <a:off x="838200" y="1837800"/>
            <a:ext cx="6632100" cy="41484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1000"/>
              </a:spcBef>
              <a:spcAft>
                <a:spcPts val="0"/>
              </a:spcAft>
              <a:buNone/>
            </a:pPr>
            <a:r>
              <a:t/>
            </a:r>
            <a:endParaRPr sz="1600">
              <a:solidFill>
                <a:srgbClr val="000000"/>
              </a:solidFill>
              <a:latin typeface="Open Sans"/>
              <a:ea typeface="Open Sans"/>
              <a:cs typeface="Open Sans"/>
              <a:sym typeface="Open Sans"/>
            </a:endParaRPr>
          </a:p>
        </p:txBody>
      </p:sp>
      <p:sp>
        <p:nvSpPr>
          <p:cNvPr id="132" name="Google Shape;132;p21"/>
          <p:cNvSpPr/>
          <p:nvPr/>
        </p:nvSpPr>
        <p:spPr>
          <a:xfrm>
            <a:off x="8613300" y="-86400"/>
            <a:ext cx="530700" cy="5801400"/>
          </a:xfrm>
          <a:prstGeom prst="rect">
            <a:avLst/>
          </a:prstGeom>
          <a:solidFill>
            <a:srgbClr val="FFA3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1"/>
          <p:cNvSpPr txBox="1"/>
          <p:nvPr>
            <p:ph idx="12" type="sldNum"/>
          </p:nvPr>
        </p:nvSpPr>
        <p:spPr>
          <a:xfrm>
            <a:off x="8472458" y="5181352"/>
            <a:ext cx="548700" cy="4374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b="1" lang="en"/>
              <a:t>‹#›</a:t>
            </a:fld>
            <a:endParaRPr b="1"/>
          </a:p>
        </p:txBody>
      </p:sp>
      <p:pic>
        <p:nvPicPr>
          <p:cNvPr id="134" name="Google Shape;134;p21"/>
          <p:cNvPicPr preferRelativeResize="0"/>
          <p:nvPr/>
        </p:nvPicPr>
        <p:blipFill>
          <a:blip r:embed="rId3">
            <a:alphaModFix/>
          </a:blip>
          <a:stretch>
            <a:fillRect/>
          </a:stretch>
        </p:blipFill>
        <p:spPr>
          <a:xfrm>
            <a:off x="486175" y="1467493"/>
            <a:ext cx="7424302" cy="41145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